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8"/>
  </p:notesMasterIdLst>
  <p:sldIdLst>
    <p:sldId id="256" r:id="rId2"/>
    <p:sldId id="257" r:id="rId3"/>
    <p:sldId id="269" r:id="rId4"/>
    <p:sldId id="262" r:id="rId5"/>
    <p:sldId id="274" r:id="rId6"/>
    <p:sldId id="263" r:id="rId7"/>
    <p:sldId id="264" r:id="rId8"/>
    <p:sldId id="265" r:id="rId9"/>
    <p:sldId id="277" r:id="rId10"/>
    <p:sldId id="275" r:id="rId11"/>
    <p:sldId id="276" r:id="rId12"/>
    <p:sldId id="278" r:id="rId13"/>
    <p:sldId id="270" r:id="rId14"/>
    <p:sldId id="266" r:id="rId15"/>
    <p:sldId id="267" r:id="rId16"/>
    <p:sldId id="268" r:id="rId17"/>
  </p:sldIdLst>
  <p:sldSz cx="9144000" cy="5143500" type="screen16x9"/>
  <p:notesSz cx="6858000" cy="9144000"/>
  <p:embeddedFontLst>
    <p:embeddedFont>
      <p:font typeface="Bell MT" panose="02020503060305020303" pitchFamily="18" charset="0"/>
      <p:regular r:id="rId19"/>
      <p:bold r:id="rId20"/>
      <p:italic r:id="rId21"/>
    </p:embeddedFont>
    <p:embeddedFont>
      <p:font typeface="Catamaran Light" panose="020B0604020202020204" charset="0"/>
      <p:regular r:id="rId22"/>
      <p:bold r:id="rId23"/>
    </p:embeddedFont>
    <p:embeddedFont>
      <p:font typeface="Livvic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87A98B-F25F-4AB7-94FB-3999348E116A}">
  <a:tblStyle styleId="{A687A98B-F25F-4AB7-94FB-3999348E11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30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AF40F571-2A6D-EA8D-F520-CE11DBF43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2E21CAD8-FE3C-EEAB-3C09-D54AAE3172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0E9AB1CF-1493-453A-2A47-9E7CE01FE0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54172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3A0FFCA8-1DCF-58C8-0E66-8C00A116A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443C30DD-C580-FC39-C05F-DFA344CF6B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FE40B2BE-E3BE-43E8-DE03-9F57B3D0E9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94205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B08CC245-91AC-DCEC-3996-BC4DA21CC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17CD2FF2-DBF6-BFF7-1BE3-349D1B4700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32AB2DC2-DBB9-8A3D-629B-A38A671433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57909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174B3D01-7785-A037-989F-CF566E543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380F6330-790B-BFFE-A276-DBFBCD56C1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15C7A30E-5932-9B89-DFFF-A8777053F6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13000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2AEEEB2B-D9DD-877B-ADF1-291E9C9E2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51CE0B72-1EC8-DF57-7CD9-20AA85F9CC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B080D713-11E7-3B01-1598-F28EF3B784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0143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E714B689-5FEE-0065-DA23-9C2CEC89F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4DFC3B7C-52CF-9004-3F48-0D23A5C1BA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E6E604C7-7481-0954-1D65-033C334669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03708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5E8E3FE8-9D29-3AB8-72CB-D856AEBB1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B3656DCD-65CA-1085-3A97-22EEFE35A3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25E36F7A-1173-171A-5C10-EE6258EE7D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886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9C9C0260-E0D8-908C-EE86-CB51A3C2B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7B92B2A9-C1EE-6589-17C0-CEC8483C5E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B679910A-DB91-6912-7D7F-538024B76C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0745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478E3434-62DA-8CF9-90F7-74FD3E87C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03BFBC28-F4E7-37E3-FCB9-9135698998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FFD25EBE-0BF9-FB95-0CA8-F27EF43BFE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5684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655AA8B2-365C-FBB8-C297-7BE2210A5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9E488C14-76EF-F958-9D23-36DB303A49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67E5FDBB-408A-2EE1-043B-2F5FD89676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7897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F20D5167-3AD9-0532-C9F1-D7507127FD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C1481915-72D8-4CA6-0AF9-7291F51768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8BD84AA9-CEDD-021E-2A9B-92260A7918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54511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504BFAD4-21A9-7365-8B95-3B45DD1A8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33E501DB-F0D6-2EB4-0B1A-0D57CD370B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5882B2DB-D76A-843B-D41B-EAEAEA4BE8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0742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DF2203F4-5C14-95D5-6514-2DF83A51F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F320E346-76B7-B8AF-EEA9-41DCE4D22B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751FAA68-ED35-A7AF-D8CA-95F8D14B67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58141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F3C0F197-DB60-7C9F-1B3F-EDEFE4346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3B26AE46-B419-D7F8-6747-68D22E1EEC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7F9FEF44-EB31-DAD4-81FA-1E7C7183E0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331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20091ABC-1580-D748-2E63-7ACD1C130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>
            <a:extLst>
              <a:ext uri="{FF2B5EF4-FFF2-40B4-BE49-F238E27FC236}">
                <a16:creationId xmlns:a16="http://schemas.microsoft.com/office/drawing/2014/main" id="{FC14A005-65C7-71D5-F17B-63912D0356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>
            <a:extLst>
              <a:ext uri="{FF2B5EF4-FFF2-40B4-BE49-F238E27FC236}">
                <a16:creationId xmlns:a16="http://schemas.microsoft.com/office/drawing/2014/main" id="{4AA51AD0-A8C2-40E9-C398-3F6C4DE9C5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6691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userDrawn="1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F7B410-6B1C-8345-3765-957812851D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975162" y="4824890"/>
            <a:ext cx="3086100" cy="274637"/>
          </a:xfrm>
        </p:spPr>
        <p:txBody>
          <a:bodyPr/>
          <a:lstStyle/>
          <a:p>
            <a:r>
              <a:rPr lang="es-ES" dirty="0"/>
              <a:t>Saha Hastham : Exam Scribe Finder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ACD813-5F6F-BCEE-3051-51F9B1C957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269691" y="4824768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DF956B1-F47B-5E70-05C2-9A16AD2F5C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Saha Hastham : Exam Scribe Finder</a:t>
            </a:r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4866DC-9A8E-AC42-D804-F71C81543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B472-7DD4-4D77-92C3-090196A59DF0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CFAAED-C5D5-971D-1B1B-9D7CFC3331A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1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1A943E9C-70FC-728B-01D7-ADEACF93EC4E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364DDDB-423B-E3B3-7BE0-FBD6486814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C1A3621-08C8-40BE-863D-026F84E89DBC}"/>
              </a:ext>
            </a:extLst>
          </p:cNvPr>
          <p:cNvSpPr txBox="1"/>
          <p:nvPr/>
        </p:nvSpPr>
        <p:spPr>
          <a:xfrm>
            <a:off x="851462" y="1247532"/>
            <a:ext cx="744107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kern="1000" dirty="0">
                <a:solidFill>
                  <a:srgbClr val="000000"/>
                </a:solidFill>
                <a:effectLst/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Enhancing Cattle Health Monitoring through </a:t>
            </a:r>
          </a:p>
          <a:p>
            <a:pPr algn="ctr"/>
            <a:r>
              <a:rPr lang="en-US" sz="2800" b="1" kern="1000" dirty="0">
                <a:solidFill>
                  <a:srgbClr val="000000"/>
                </a:solidFill>
                <a:effectLst/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ML-Based Disease Detection and AI-Driven </a:t>
            </a:r>
          </a:p>
          <a:p>
            <a:pPr algn="ctr"/>
            <a:r>
              <a:rPr lang="en-US" sz="2800" b="1" kern="1000" dirty="0">
                <a:solidFill>
                  <a:srgbClr val="000000"/>
                </a:solidFill>
                <a:effectLst/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Treatment Recommendation</a:t>
            </a:r>
            <a:endParaRPr lang="en-IN" sz="2800" b="1" kern="1000" dirty="0">
              <a:effectLst/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444370-23A1-E964-C155-2E19B6A21B07}"/>
              </a:ext>
            </a:extLst>
          </p:cNvPr>
          <p:cNvSpPr txBox="1"/>
          <p:nvPr/>
        </p:nvSpPr>
        <p:spPr>
          <a:xfrm>
            <a:off x="801656" y="3249637"/>
            <a:ext cx="2426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/>
              <a:t>Presented by,</a:t>
            </a:r>
          </a:p>
          <a:p>
            <a:r>
              <a:rPr lang="en-US" sz="1200" i="1" dirty="0"/>
              <a:t>                        </a:t>
            </a:r>
            <a:r>
              <a:rPr lang="en-US" sz="1200" i="1" dirty="0" err="1"/>
              <a:t>Krishnendu</a:t>
            </a:r>
            <a:r>
              <a:rPr lang="en-US" sz="1200" i="1" dirty="0"/>
              <a:t> Lal</a:t>
            </a:r>
          </a:p>
          <a:p>
            <a:r>
              <a:rPr lang="en-US" sz="1200" i="1" dirty="0"/>
              <a:t>                        PG Scholar</a:t>
            </a:r>
            <a:endParaRPr lang="en-IN" sz="12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80E0EE-3A60-559C-C42C-F34BD985880D}"/>
              </a:ext>
            </a:extLst>
          </p:cNvPr>
          <p:cNvSpPr txBox="1"/>
          <p:nvPr/>
        </p:nvSpPr>
        <p:spPr>
          <a:xfrm>
            <a:off x="5978972" y="3249637"/>
            <a:ext cx="23633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i="1" dirty="0"/>
              <a:t>Guide,</a:t>
            </a:r>
          </a:p>
          <a:p>
            <a:r>
              <a:rPr lang="en-US" sz="1200" i="1" dirty="0"/>
              <a:t>            Mr. Amal K Jose</a:t>
            </a:r>
          </a:p>
          <a:p>
            <a:r>
              <a:rPr lang="en-US" sz="1200" i="1" dirty="0"/>
              <a:t>            Assistant Professor</a:t>
            </a:r>
            <a:endParaRPr lang="en-IN" sz="1200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5B61CDC6-78BA-F412-FC4B-3D16A88D9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760BD6-FCAF-3AE7-B5EC-65D9CC631F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10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13569C3D-0D47-ACB4-9EC3-5BDEA90830BB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F285E4C-95B6-DB11-3F00-A54D3F57FAD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FF5969-C0FD-8A45-C071-D7CA0C32412B}"/>
              </a:ext>
            </a:extLst>
          </p:cNvPr>
          <p:cNvSpPr txBox="1"/>
          <p:nvPr/>
        </p:nvSpPr>
        <p:spPr>
          <a:xfrm>
            <a:off x="604911" y="274320"/>
            <a:ext cx="6042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RESULTS AND DISCUSSION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312FDC-5751-6A55-EB22-05C4E5DAA0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1251" y="859095"/>
            <a:ext cx="3258271" cy="35804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F2605B-2D9E-9151-C983-39FE82D3C4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4480" y="859095"/>
            <a:ext cx="3299653" cy="353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263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F7D535D6-6E03-8423-414F-654C42048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8A234F-4E8F-87C5-D2EE-0321A9E2EC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11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F7353FEB-6BC8-8BD0-DBE7-1684D578B9C9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710A210-7521-8BF3-32E4-EBEB403172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4492DE-61AD-F2BB-059B-A04462A4D6DC}"/>
              </a:ext>
            </a:extLst>
          </p:cNvPr>
          <p:cNvSpPr txBox="1"/>
          <p:nvPr/>
        </p:nvSpPr>
        <p:spPr>
          <a:xfrm>
            <a:off x="604911" y="274320"/>
            <a:ext cx="57255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RESULTS AND DISCUSSION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45C636-C671-A1F8-F435-9A7188DA87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911" y="1090205"/>
            <a:ext cx="8236634" cy="311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613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652929A8-CF11-6B44-FA86-53E2DAB96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9F05F0-39A9-4804-C000-C275A05E82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12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80C0ABA2-7BD7-ACE3-2431-F1F29F2B5A19}"/>
              </a:ext>
            </a:extLst>
          </p:cNvPr>
          <p:cNvPicPr/>
          <p:nvPr/>
        </p:nvPicPr>
        <p:blipFill>
          <a:blip r:embed="rId5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99859BA-5268-6D1F-1935-2840605D21D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pic>
        <p:nvPicPr>
          <p:cNvPr id="4" name="Disease Detection">
            <a:hlinkClick r:id="" action="ppaction://media"/>
            <a:extLst>
              <a:ext uri="{FF2B5EF4-FFF2-40B4-BE49-F238E27FC236}">
                <a16:creationId xmlns:a16="http://schemas.microsoft.com/office/drawing/2014/main" id="{8DB902A7-0CDC-7746-D24D-1EAB7F11FC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233311"/>
            <a:ext cx="914400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98CE6361-7C60-82FD-DBEC-BCFBA9115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CD01B8-4142-4080-BAC0-770C2EA5C6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13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AC928F56-6502-8BD4-2565-D7E30491ACEE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1F1D82-4189-F0CB-8965-F961411CF0D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91F83E-4AD9-E3E9-180F-FBD85E4B6FAF}"/>
              </a:ext>
            </a:extLst>
          </p:cNvPr>
          <p:cNvSpPr txBox="1"/>
          <p:nvPr/>
        </p:nvSpPr>
        <p:spPr>
          <a:xfrm>
            <a:off x="604911" y="274320"/>
            <a:ext cx="496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FUTURE SCOPE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8AD309-2E83-61EE-833D-EC1506C22C9D}"/>
              </a:ext>
            </a:extLst>
          </p:cNvPr>
          <p:cNvSpPr txBox="1"/>
          <p:nvPr/>
        </p:nvSpPr>
        <p:spPr>
          <a:xfrm>
            <a:off x="981524" y="977704"/>
            <a:ext cx="7054848" cy="1985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Expanding the dataset for more cattle breeds and diseases.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of AI-powered chatbots for veterinary guidance.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Enhancing mobile accessibility for remote farmers.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Incorporating predictive analytics for early disease warning.</a:t>
            </a:r>
          </a:p>
        </p:txBody>
      </p:sp>
    </p:spTree>
    <p:extLst>
      <p:ext uri="{BB962C8B-B14F-4D97-AF65-F5344CB8AC3E}">
        <p14:creationId xmlns:p14="http://schemas.microsoft.com/office/powerpoint/2010/main" val="1470290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5B2E7C1D-239C-E179-0CF4-9B4A7893F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E05EAE-24DB-AE06-6DA5-A24363F652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14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D8628097-EF62-4754-B1E3-05D47944802F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8AB0930-09CE-EA2A-A773-9D872A7A75E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3E968F-AA9D-7C77-E15E-F7B97CA40BD6}"/>
              </a:ext>
            </a:extLst>
          </p:cNvPr>
          <p:cNvSpPr txBox="1"/>
          <p:nvPr/>
        </p:nvSpPr>
        <p:spPr>
          <a:xfrm>
            <a:off x="604911" y="274320"/>
            <a:ext cx="496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CONCLUSION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ED836B-5139-040A-FDA3-86AD50DDE6B0}"/>
              </a:ext>
            </a:extLst>
          </p:cNvPr>
          <p:cNvSpPr txBox="1"/>
          <p:nvPr/>
        </p:nvSpPr>
        <p:spPr>
          <a:xfrm>
            <a:off x="981523" y="998674"/>
            <a:ext cx="7054848" cy="1987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and AI powered real-time disease detection enhances dairy farming.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 diagnosis reduces economic losses and improves animal health.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treatment recommendations support farmers in isolated areas.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Demonstrates scalability and adaptability for future advancements.</a:t>
            </a:r>
          </a:p>
        </p:txBody>
      </p:sp>
    </p:spTree>
    <p:extLst>
      <p:ext uri="{BB962C8B-B14F-4D97-AF65-F5344CB8AC3E}">
        <p14:creationId xmlns:p14="http://schemas.microsoft.com/office/powerpoint/2010/main" val="644636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FBBB7779-0A3E-B76E-63B5-3C76A3027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AFFE7C-F678-FE2F-542A-71AC074764B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15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A8D8D08F-1534-014C-ED9B-4816B05EEF9D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F566B4E-0E90-4825-C254-74670911D49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5CAE6D-70EB-C502-3434-6DFCAED95249}"/>
              </a:ext>
            </a:extLst>
          </p:cNvPr>
          <p:cNvSpPr txBox="1"/>
          <p:nvPr/>
        </p:nvSpPr>
        <p:spPr>
          <a:xfrm>
            <a:off x="604911" y="274320"/>
            <a:ext cx="496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REFERENCES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C656B9-A20C-555C-5631-513342CD70A9}"/>
              </a:ext>
            </a:extLst>
          </p:cNvPr>
          <p:cNvSpPr txBox="1"/>
          <p:nvPr/>
        </p:nvSpPr>
        <p:spPr>
          <a:xfrm>
            <a:off x="981523" y="935502"/>
            <a:ext cx="7112610" cy="2610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Tikarya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(2023) – Cattle disease identification using deep learning.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Shinde et al. (2024) – VGG16-based cattle disease detection.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Khan et al. (2023) – Transfer learning for animal disease detection.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R.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Anamisa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(2022) – Case-based reasoning for cattle disease diagnosis.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Y.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Kustiyahningsih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 (2021) – KNN-based diagnosis for cow diseases.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Mehta &amp; R. Saini (2024) – CNN and SVM for cattle disease classification.</a:t>
            </a:r>
          </a:p>
        </p:txBody>
      </p:sp>
    </p:spTree>
    <p:extLst>
      <p:ext uri="{BB962C8B-B14F-4D97-AF65-F5344CB8AC3E}">
        <p14:creationId xmlns:p14="http://schemas.microsoft.com/office/powerpoint/2010/main" val="1942907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C29BD379-2FC2-2662-220E-5E0942516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4DF891-0B0A-A348-DB22-6BC453DA8D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16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7E52B18F-E1B5-DA9A-CAC4-DE2CFE553D5B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AE39730-E492-718B-9AB7-70C269B50F2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242794-052A-99DE-BB6A-431E5065FC14}"/>
              </a:ext>
            </a:extLst>
          </p:cNvPr>
          <p:cNvSpPr txBox="1"/>
          <p:nvPr/>
        </p:nvSpPr>
        <p:spPr>
          <a:xfrm>
            <a:off x="1886692" y="1811129"/>
            <a:ext cx="499241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IN" sz="3600" b="1" i="1" dirty="0">
                <a:solidFill>
                  <a:schemeClr val="accent2"/>
                </a:solidFill>
                <a:latin typeface="Bell MT" panose="02020503060305020303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43614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27B8C0D9-5575-2C48-7DC5-858E698D4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CCA7D7-3935-82CE-4576-CCB1F9B4CD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2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AD33BD46-3F29-D982-3B3C-85F8B05C6095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5D28EF7-650C-55D4-39BD-9C7299621A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44915AA-AC0F-1BCC-8C71-CF47B0D8A079}"/>
              </a:ext>
            </a:extLst>
          </p:cNvPr>
          <p:cNvSpPr txBox="1"/>
          <p:nvPr/>
        </p:nvSpPr>
        <p:spPr>
          <a:xfrm>
            <a:off x="604911" y="274320"/>
            <a:ext cx="496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CONTENTS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FE832A-57EE-43F1-4E2B-9C7FE8597196}"/>
              </a:ext>
            </a:extLst>
          </p:cNvPr>
          <p:cNvSpPr txBox="1"/>
          <p:nvPr/>
        </p:nvSpPr>
        <p:spPr>
          <a:xfrm>
            <a:off x="981523" y="872409"/>
            <a:ext cx="47056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indent="-342900" algn="just" rtl="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ABSTRACT</a:t>
            </a:r>
          </a:p>
          <a:p>
            <a:pPr marL="342900" marR="0" indent="-342900" algn="just" rtl="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  <a:p>
            <a:pPr marL="342900" marR="0" indent="-342900" algn="just" rtl="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342900" marR="0" indent="-342900" algn="just" rtl="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marL="342900" marR="0" indent="-342900" algn="just" rtl="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 AND DISCUSSION</a:t>
            </a:r>
          </a:p>
          <a:p>
            <a:pPr marL="342900" marR="0" indent="-342900" algn="just" rtl="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  <a:p>
            <a:pPr marL="342900" marR="0" indent="-342900" algn="just" rtl="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342900" marR="0" indent="-342900" algn="just" rtl="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sz="160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65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DB2EC90D-43D2-04EE-B8FD-FD2023646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C78871-A40E-E475-E65C-2C3B9ECE56A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3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C62E929A-0492-2CD4-B8DE-B42AC38B408F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61E295D-60C9-B4A8-C560-E07BA75915C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17C9D4-B28E-64D9-0F6A-2E2B7456D555}"/>
              </a:ext>
            </a:extLst>
          </p:cNvPr>
          <p:cNvSpPr txBox="1"/>
          <p:nvPr/>
        </p:nvSpPr>
        <p:spPr>
          <a:xfrm>
            <a:off x="604911" y="274320"/>
            <a:ext cx="496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ABSTRACT</a:t>
            </a:r>
            <a:endParaRPr lang="en-IN" sz="40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122924-CDC8-70B4-2842-DF647B036965}"/>
              </a:ext>
            </a:extLst>
          </p:cNvPr>
          <p:cNvSpPr txBox="1"/>
          <p:nvPr/>
        </p:nvSpPr>
        <p:spPr>
          <a:xfrm>
            <a:off x="917117" y="845017"/>
            <a:ext cx="6419184" cy="3493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AI-driven real-time cattle disease detection.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Uses CNN based machine learning.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Integrates AI for disease information.</a:t>
            </a:r>
          </a:p>
          <a:p>
            <a:pPr algn="just">
              <a:lnSpc>
                <a:spcPct val="150000"/>
              </a:lnSpc>
            </a:pPr>
            <a:endParaRPr lang="en-US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Diagnosis Accuracy: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Achieves good precision in disease identification.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Improves management effectiveness.</a:t>
            </a:r>
          </a:p>
          <a:p>
            <a:pPr algn="just">
              <a:lnSpc>
                <a:spcPct val="150000"/>
              </a:lnSpc>
            </a:pPr>
            <a:endParaRPr lang="en-US" sz="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Accessibility:</a:t>
            </a:r>
          </a:p>
          <a:p>
            <a:pPr lvl="8"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Enables instant image-based diagnosis for farmers.</a:t>
            </a:r>
          </a:p>
          <a:p>
            <a:pPr lvl="8"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Beneficial for remote farms with limited veterinary access.</a:t>
            </a:r>
          </a:p>
        </p:txBody>
      </p:sp>
    </p:spTree>
    <p:extLst>
      <p:ext uri="{BB962C8B-B14F-4D97-AF65-F5344CB8AC3E}">
        <p14:creationId xmlns:p14="http://schemas.microsoft.com/office/powerpoint/2010/main" val="1568381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396363C7-9A38-9D46-9800-75DC5CFBA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490DF0-995A-E2C8-0D10-989219C564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4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9D02E595-E652-E825-440A-64422D2EA9DA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763ABC-5203-90BF-81AB-05A00EA2218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3E4F579-A54D-B508-B3C0-CAEFAC378846}"/>
              </a:ext>
            </a:extLst>
          </p:cNvPr>
          <p:cNvSpPr txBox="1"/>
          <p:nvPr/>
        </p:nvSpPr>
        <p:spPr>
          <a:xfrm>
            <a:off x="604911" y="274320"/>
            <a:ext cx="496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LITERATURE SURVEY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825331-2819-E732-8C8A-196C41D6C36F}"/>
              </a:ext>
            </a:extLst>
          </p:cNvPr>
          <p:cNvSpPr txBox="1"/>
          <p:nvPr/>
        </p:nvSpPr>
        <p:spPr>
          <a:xfrm>
            <a:off x="981523" y="1110369"/>
            <a:ext cx="7437991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on cattle breed and skin disease detection using deep learning:</a:t>
            </a:r>
          </a:p>
          <a:p>
            <a:pPr lvl="3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Highlights the importance of image-based disease detection.</a:t>
            </a:r>
          </a:p>
          <a:p>
            <a:pPr algn="just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   Disease detection using VGG16 CNN architecture: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Demonstrates accuracy in disease identification, emphasizing the effectiveness of CNNs 	in veterinary applications.</a:t>
            </a:r>
          </a:p>
          <a:p>
            <a:pPr algn="just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 learning for detecting animal diseases from images: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Explores transfer learning techniques to improve disease detection with pre-trained 	models.</a:t>
            </a:r>
          </a:p>
        </p:txBody>
      </p:sp>
    </p:spTree>
    <p:extLst>
      <p:ext uri="{BB962C8B-B14F-4D97-AF65-F5344CB8AC3E}">
        <p14:creationId xmlns:p14="http://schemas.microsoft.com/office/powerpoint/2010/main" val="3272977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F269595B-87F3-428E-C675-3CE4756C4F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DA91E8-83A3-F737-C0C1-9A6EE68240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5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1F1EC0B3-3248-12D7-A245-0A49E8E60424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0ED0381-7C2F-AF71-D18D-0F358EF75EA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DF4D9DF-5192-AA12-CB49-727E86A6FDFF}"/>
              </a:ext>
            </a:extLst>
          </p:cNvPr>
          <p:cNvSpPr txBox="1"/>
          <p:nvPr/>
        </p:nvSpPr>
        <p:spPr>
          <a:xfrm>
            <a:off x="604911" y="274320"/>
            <a:ext cx="496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LITERATURE SURVEY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3EDE70-65CF-205E-5995-90F6B873773E}"/>
              </a:ext>
            </a:extLst>
          </p:cNvPr>
          <p:cNvSpPr txBox="1"/>
          <p:nvPr/>
        </p:nvSpPr>
        <p:spPr>
          <a:xfrm>
            <a:off x="981524" y="1031825"/>
            <a:ext cx="711261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AutoNum type="arabicPeriod" startAt="4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Case-based reasoning and KNN similarity methods for cattle diagnosis: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Proposes a case-based reasoning (CBR) approach where past disease cases help 	diagnose new instances.</a:t>
            </a:r>
          </a:p>
          <a:p>
            <a:pPr algn="just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   Feature selection and KNN for cow disease diagnosis: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Investigates feature selection techniques to improve the accuracy of KNN-based 	classification for cow diseases.</a:t>
            </a:r>
          </a:p>
          <a:p>
            <a:pPr algn="just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   CNN and SVM-based cattle disease classification: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Achieves robust disease identification, showing that hybrid AI models can improve 	veterinary diagnostics.</a:t>
            </a:r>
          </a:p>
        </p:txBody>
      </p:sp>
    </p:spTree>
    <p:extLst>
      <p:ext uri="{BB962C8B-B14F-4D97-AF65-F5344CB8AC3E}">
        <p14:creationId xmlns:p14="http://schemas.microsoft.com/office/powerpoint/2010/main" val="594206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7DC16C9E-C48D-5AD7-E12C-F3D1F11E5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CBF553-B392-DF99-29A6-D6625B1FAF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6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4C5D78A7-9DCB-DF13-580E-5377B05827C3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629EA3B-FD63-3157-C17C-834BB1FFAA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DC7D87-AFE0-F571-7A07-B9737B521CF5}"/>
              </a:ext>
            </a:extLst>
          </p:cNvPr>
          <p:cNvSpPr txBox="1"/>
          <p:nvPr/>
        </p:nvSpPr>
        <p:spPr>
          <a:xfrm>
            <a:off x="604911" y="274320"/>
            <a:ext cx="496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INTRODUCTION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A9BD04-333B-5D79-D5FB-94B59F2F6F63}"/>
              </a:ext>
            </a:extLst>
          </p:cNvPr>
          <p:cNvSpPr txBox="1"/>
          <p:nvPr/>
        </p:nvSpPr>
        <p:spPr>
          <a:xfrm>
            <a:off x="981523" y="1062111"/>
            <a:ext cx="7112610" cy="351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in livestock disease detection: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Late diagnosis, economic loss, and animal welfare issues.</a:t>
            </a:r>
          </a:p>
          <a:p>
            <a:pPr>
              <a:lnSpc>
                <a:spcPct val="150000"/>
              </a:lnSpc>
            </a:pPr>
            <a:endParaRPr lang="en-US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traditional methods: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Manual observation and high treatment costs.</a:t>
            </a:r>
          </a:p>
          <a:p>
            <a:pPr>
              <a:lnSpc>
                <a:spcPct val="150000"/>
              </a:lnSpc>
            </a:pPr>
            <a:endParaRPr lang="en-US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solution: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AI-driven CNN-based disease detection.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Real-time analysis and instant treatment recommendations.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To ensure our model runs efficiently even on low-end devices, we have used 	       MobileNetV2, a lightweight deep learning model optimized for mobile and 	       edge devices.</a:t>
            </a:r>
          </a:p>
        </p:txBody>
      </p:sp>
    </p:spTree>
    <p:extLst>
      <p:ext uri="{BB962C8B-B14F-4D97-AF65-F5344CB8AC3E}">
        <p14:creationId xmlns:p14="http://schemas.microsoft.com/office/powerpoint/2010/main" val="3661656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1DFF2E74-E849-C902-6024-6B31F4567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A24351-BA26-0833-CCE8-E4A02F0685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7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8A0BFA98-C54E-53C4-A90D-170CC9E5D4C8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4E104C-75C8-C4C7-5F4E-1779D5CC873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F40EE4-BD2B-7F8F-53A7-367575837A6F}"/>
              </a:ext>
            </a:extLst>
          </p:cNvPr>
          <p:cNvSpPr txBox="1"/>
          <p:nvPr/>
        </p:nvSpPr>
        <p:spPr>
          <a:xfrm>
            <a:off x="604911" y="274320"/>
            <a:ext cx="49658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METHODOLOGY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077C2B-29C9-E82F-FDC0-9D5D8B1395BA}"/>
              </a:ext>
            </a:extLst>
          </p:cNvPr>
          <p:cNvSpPr txBox="1"/>
          <p:nvPr/>
        </p:nvSpPr>
        <p:spPr>
          <a:xfrm>
            <a:off x="752923" y="917972"/>
            <a:ext cx="541264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Collection: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Images sourced from datasets.</a:t>
            </a:r>
          </a:p>
          <a:p>
            <a:pPr lvl="1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Training:</a:t>
            </a:r>
          </a:p>
          <a:p>
            <a:pPr lvl="2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CNN-based deep learning model for disease identification.</a:t>
            </a:r>
          </a:p>
          <a:p>
            <a:pPr lvl="2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MobileNetV2 for Disease Classification: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It is Lightweight and Fast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Pretrained Model, Trained on ImageNet.</a:t>
            </a:r>
          </a:p>
          <a:p>
            <a:pPr algn="just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Disease Detection Process:</a:t>
            </a:r>
          </a:p>
          <a:p>
            <a:pPr marL="457200" lvl="5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Farmers upload images via a user-friendly interface.</a:t>
            </a:r>
          </a:p>
          <a:p>
            <a:pPr marL="457200" lvl="5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Image is analysed using trained models.</a:t>
            </a:r>
          </a:p>
          <a:p>
            <a:pPr marL="457200" lvl="5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AI provides additional disease-related information.</a:t>
            </a:r>
          </a:p>
          <a:p>
            <a:pPr marL="457200" lvl="5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Record Management: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Centralized database for pattern recognition and history 	storing.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88CCFD-71C9-DB19-7FBE-1E2DD387A0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8972" y="603102"/>
            <a:ext cx="2823919" cy="372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093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3A987DF0-84F6-7A97-2DF7-22A7CEA66E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010621-F57B-3EE5-8E41-DE05932DAB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8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FA222C54-00E9-16F8-E565-FACE77727844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AE395B2-EA70-8ACF-F9B8-0AC6F25F6D1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6E0103-6B61-F552-162D-DD4254BC371F}"/>
              </a:ext>
            </a:extLst>
          </p:cNvPr>
          <p:cNvSpPr txBox="1"/>
          <p:nvPr/>
        </p:nvSpPr>
        <p:spPr>
          <a:xfrm>
            <a:off x="604911" y="274320"/>
            <a:ext cx="53740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RESULTS AND DISCUSSION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3375D3-3F07-4532-80FA-95A75787773C}"/>
              </a:ext>
            </a:extLst>
          </p:cNvPr>
          <p:cNvSpPr txBox="1"/>
          <p:nvPr/>
        </p:nvSpPr>
        <p:spPr>
          <a:xfrm>
            <a:off x="981523" y="1013616"/>
            <a:ext cx="6006017" cy="2431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Metrics: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Over 85% precision in disease detection.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2.5x faster diagnosis compared to traditional methods.</a:t>
            </a:r>
          </a:p>
          <a:p>
            <a:pPr algn="just">
              <a:lnSpc>
                <a:spcPct val="150000"/>
              </a:lnSpc>
            </a:pPr>
            <a:endParaRPr lang="en-US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Impact: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80% improvement in disease management.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Reduces the time gap between symptom detection and treatment.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Provides cost-effective veterinary solutions to farmers.</a:t>
            </a:r>
          </a:p>
        </p:txBody>
      </p:sp>
    </p:spTree>
    <p:extLst>
      <p:ext uri="{BB962C8B-B14F-4D97-AF65-F5344CB8AC3E}">
        <p14:creationId xmlns:p14="http://schemas.microsoft.com/office/powerpoint/2010/main" val="3298021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>
          <a:extLst>
            <a:ext uri="{FF2B5EF4-FFF2-40B4-BE49-F238E27FC236}">
              <a16:creationId xmlns:a16="http://schemas.microsoft.com/office/drawing/2014/main" id="{B7EECB20-B478-FE98-AEC0-BA3F7899B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368015-5598-452F-27D0-C176E7130A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978972" y="4754421"/>
            <a:ext cx="2057400" cy="274637"/>
          </a:xfrm>
        </p:spPr>
        <p:txBody>
          <a:bodyPr/>
          <a:lstStyle/>
          <a:p>
            <a:fld id="{B82CB472-7DD4-4D77-92C3-090196A59DF0}" type="slidenum">
              <a:rPr lang="en-IN" smtClean="0"/>
              <a:t>9</a:t>
            </a:fld>
            <a:endParaRPr lang="en-IN" dirty="0"/>
          </a:p>
        </p:txBody>
      </p:sp>
      <p:pic>
        <p:nvPicPr>
          <p:cNvPr id="12" name="Graphic 201">
            <a:extLst>
              <a:ext uri="{FF2B5EF4-FFF2-40B4-BE49-F238E27FC236}">
                <a16:creationId xmlns:a16="http://schemas.microsoft.com/office/drawing/2014/main" id="{78E4F383-89F3-EC6A-2E11-DF0B523E2065}"/>
              </a:ext>
            </a:extLst>
          </p:cNvPr>
          <p:cNvPicPr/>
          <p:nvPr/>
        </p:nvPicPr>
        <p:blipFill>
          <a:blip r:embed="rId3"/>
          <a:srcRect/>
          <a:stretch/>
        </p:blipFill>
        <p:spPr>
          <a:xfrm>
            <a:off x="8094133" y="4439551"/>
            <a:ext cx="895349" cy="6254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7AD4BC1-9F48-423C-F824-092E927A1B6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6355" y="4530792"/>
            <a:ext cx="1810337" cy="447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9A7C2D-6D1A-72B6-AC48-518B6439DA27}"/>
              </a:ext>
            </a:extLst>
          </p:cNvPr>
          <p:cNvSpPr txBox="1"/>
          <p:nvPr/>
        </p:nvSpPr>
        <p:spPr>
          <a:xfrm>
            <a:off x="604911" y="274320"/>
            <a:ext cx="5873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Bell MT" panose="02020503060305020303" pitchFamily="18" charset="0"/>
                <a:ea typeface="Calibri Light" panose="020F0302020204030204" pitchFamily="34" charset="0"/>
                <a:cs typeface="Calibri Light" panose="020F0302020204030204" pitchFamily="34" charset="0"/>
              </a:rPr>
              <a:t>RESULTS AND DISCUSSION</a:t>
            </a:r>
            <a:endParaRPr lang="en-IN" sz="2800" dirty="0">
              <a:solidFill>
                <a:schemeClr val="accent2"/>
              </a:solidFill>
              <a:latin typeface="Bell MT" panose="02020503060305020303" pitchFamily="18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DED9108-3887-0EC3-EF8C-3170C49534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911" y="907366"/>
            <a:ext cx="3749040" cy="345774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1F3ED57-B046-3B24-CACA-45E33BE268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2764" y="907365"/>
            <a:ext cx="4016326" cy="34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213488"/>
      </p:ext>
    </p:extLst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3259</TotalTime>
  <Words>693</Words>
  <Application>Microsoft Office PowerPoint</Application>
  <PresentationFormat>On-screen Show (16:9)</PresentationFormat>
  <Paragraphs>128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Livvic</vt:lpstr>
      <vt:lpstr>Catamaran Light</vt:lpstr>
      <vt:lpstr>Times New Roman</vt:lpstr>
      <vt:lpstr>Arial</vt:lpstr>
      <vt:lpstr>Bell MT</vt:lpstr>
      <vt:lpstr>Engineering Project Proposal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Saha Hastham Exam Scribe Finder For The Needy</dc:title>
  <dc:creator>Govind</dc:creator>
  <cp:lastModifiedBy>KRISHNENDU LAL</cp:lastModifiedBy>
  <cp:revision>252</cp:revision>
  <dcterms:modified xsi:type="dcterms:W3CDTF">2025-05-29T13:36:12Z</dcterms:modified>
</cp:coreProperties>
</file>